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sldIdLst>
    <p:sldId id="256" r:id="rId3"/>
    <p:sldId id="257" r:id="rId4"/>
    <p:sldId id="258" r:id="rId5"/>
    <p:sldId id="259" r:id="rId6"/>
    <p:sldId id="282" r:id="rId7"/>
    <p:sldId id="266" r:id="rId8"/>
    <p:sldId id="261" r:id="rId9"/>
    <p:sldId id="281" r:id="rId10"/>
    <p:sldId id="265" r:id="rId11"/>
    <p:sldId id="263" r:id="rId12"/>
    <p:sldId id="289" r:id="rId13"/>
    <p:sldId id="267" r:id="rId14"/>
    <p:sldId id="268" r:id="rId15"/>
    <p:sldId id="283" r:id="rId16"/>
    <p:sldId id="269" r:id="rId17"/>
    <p:sldId id="270" r:id="rId18"/>
    <p:sldId id="284" r:id="rId19"/>
    <p:sldId id="271" r:id="rId20"/>
    <p:sldId id="272" r:id="rId21"/>
    <p:sldId id="285" r:id="rId22"/>
    <p:sldId id="273" r:id="rId23"/>
    <p:sldId id="274" r:id="rId24"/>
    <p:sldId id="286" r:id="rId25"/>
    <p:sldId id="276" r:id="rId26"/>
    <p:sldId id="277" r:id="rId27"/>
    <p:sldId id="287" r:id="rId28"/>
    <p:sldId id="278" r:id="rId29"/>
    <p:sldId id="279" r:id="rId30"/>
    <p:sldId id="288" r:id="rId31"/>
    <p:sldId id="28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14T23:19:06.10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14T23:19:21.3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1991 21,'-1'-1,"-1"0,1 0,-1 0,1 0,-1 0,1 0,-1 1,1-1,-1 1,0-1,1 1,-1-1,0 1,1 0,-1 0,0 0,1 0,-3 0,0 0,-166-11,-151 12,118 2,-643 14,457-17,364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14T23:19:27.83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17489 36,'-36'2,"0"1,-31 8,-50 5,-113-9,-62 4,-402 27,653-37,-194 16,-116 1,68 0,-202-35,142-17,118 26,-33 10,41 1,-762-3,650-18,149 8,69 3,-2-1,-98-2,-164 10,-509 11,-254-1,678-13,129 2,-350 3,421 15,103-5,-2-6,-253 4,279-5,-442-1,313-6,-376-16,181 0,295 10,-125-1,-314-9,574 18,-20 2,0-3,-1-2,2-2,-38-9,32 5,0 3,0 2,-1 2,0 3,-9 2,-58 0,-1315-3,1085-18,-42 0,-352 19,724-1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14T23:19:34.98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10093 106,'-2450'0,"2067"18,2 0,-8-5,23-9,-316-38,677 33,-720-35,537 38,-47 0,0-11,49 3,-72 11,41 1,111-8,1-4,-17-7,-559-39,518 43,-611 4,540 13,-98 1,109-11,-317 4,459 5,50-3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1DE47F7A-2113-49EE-A8FB-BD94E52B9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957" y="-698807"/>
            <a:ext cx="5178743" cy="29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5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54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59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C94C7-A00C-4B3D-A588-69CBDD178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B50A73-A118-4EAF-8211-8BB2DD682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BE93A8-8572-4311-9F92-125412E5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581D8D-8B2C-4441-9024-248CBF5E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1A51E1-0D59-41E8-92F7-B875934E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5654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B3434-2382-4AB4-B529-B2881590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02B35E-6421-4289-9195-FEF9B61F6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3CDAAA-4174-43F6-AE0F-38AD46CB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EBEDA3-13B6-4D23-B990-5CFCC30D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AEE0F6-69EF-4860-AEBB-6483287F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839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9C27F-B0C3-4D0E-B087-DD93F477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837C6A-43CD-456D-BE3D-D64735ADC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E543CB-DDE1-410D-98CB-36245874D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E64C34-10B6-4AE0-9337-50AEC63C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F8607F-9413-463B-BF03-440A813A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278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FE896-C9AF-430E-B701-989F0980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915C80-477A-461C-B67D-F2AE8C545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E81851-0C57-4D20-B1A5-6A889A30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35508D-0F8A-4B34-A766-B2395CB9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D24E5A-45CE-42D9-8FEF-8DCE43C4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2839FC-552A-4AED-9DA6-44CCAC70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913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762B2-D894-4DA4-9AC8-DD0CC57F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7AC07C-43AD-4FCB-8E72-359536847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D5F55A-B574-4D84-8E26-8B43273E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B0FD1AE-E1FA-4400-9E3D-7F56A228F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9A84519-6094-4934-A655-742EB22B2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CA32F3-ABD5-4B50-9270-D5BD861C5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F2C8BE3-D108-4858-9C22-269C229B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0AACEB-5524-4D29-9FE4-E686B3DD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155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FE54A-DF81-4E8F-ADF0-D8DDF572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3888C8-F6ED-4264-880A-D5023A7D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F30300-695A-496F-A1BB-3E77271D5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75ACAE-A13F-4D30-AA32-5D1C563D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504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B131633-ACB1-4024-9A9D-42546AC7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15E304D-467D-41EB-806A-E3CB5B32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1A3CF7-7AAC-4045-9FEA-ED56E24F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916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A2747-34FB-4F7D-B560-81B394A5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90C670-DBE8-4BEF-A0F4-F3DD3087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FD1BB4-6297-4481-B385-5E877AA4A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9F362D-ADB2-4395-9659-79B13963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C8DBAF-9CBB-450F-8F08-D7497C68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1DD38A-D94A-44F8-84DA-0C66ECBE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15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pt-BR" dirty="0"/>
              <a:t>Angélica Nishiharo </a:t>
            </a:r>
            <a:r>
              <a:rPr lang="pt-BR" dirty="0" err="1"/>
              <a:t>Kono</a:t>
            </a:r>
            <a:r>
              <a:rPr lang="pt-BR" dirty="0"/>
              <a:t> – RA 21265005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16B81033-0319-4501-9674-925FD1BA5A5B}"/>
                  </a:ext>
                </a:extLst>
              </p14:cNvPr>
              <p14:cNvContentPartPr/>
              <p14:nvPr userDrawn="1"/>
            </p14:nvContentPartPr>
            <p14:xfrm>
              <a:off x="10673870" y="1701540"/>
              <a:ext cx="360" cy="3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16B81033-0319-4501-9674-925FD1BA5A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5230" y="16925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16826612-EA04-4EF1-8606-DBE92556DA5F}"/>
                  </a:ext>
                </a:extLst>
              </p14:cNvPr>
              <p14:cNvContentPartPr/>
              <p14:nvPr userDrawn="1"/>
            </p14:nvContentPartPr>
            <p14:xfrm>
              <a:off x="10452830" y="1732140"/>
              <a:ext cx="716760" cy="792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16826612-EA04-4EF1-8606-DBE92556DA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90190" y="1669140"/>
                <a:ext cx="8424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E7F16599-43B0-49C0-B167-78413F57FB26}"/>
                  </a:ext>
                </a:extLst>
              </p14:cNvPr>
              <p14:cNvContentPartPr/>
              <p14:nvPr userDrawn="1"/>
            </p14:nvContentPartPr>
            <p14:xfrm>
              <a:off x="4416350" y="1726740"/>
              <a:ext cx="6296400" cy="6444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E7F16599-43B0-49C0-B167-78413F57FB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3350" y="1663740"/>
                <a:ext cx="64220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437CA8F0-A922-46FB-8FCB-50F8086BAD0D}"/>
                  </a:ext>
                </a:extLst>
              </p14:cNvPr>
              <p14:cNvContentPartPr/>
              <p14:nvPr userDrawn="1"/>
            </p14:nvContentPartPr>
            <p14:xfrm>
              <a:off x="766980" y="1720620"/>
              <a:ext cx="3633480" cy="5724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437CA8F0-A922-46FB-8FCB-50F8086BAD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340" y="1657980"/>
                <a:ext cx="3759120" cy="1828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E614417-6FAE-412E-A5D9-13E334674A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57" b="4793"/>
          <a:stretch/>
        </p:blipFill>
        <p:spPr>
          <a:xfrm>
            <a:off x="10873541" y="6015321"/>
            <a:ext cx="677883" cy="11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73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18075-5DBF-40EE-BE3F-92FCA400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104C2C2-9E06-4822-9C09-99A161577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2190F6-D5F1-43AD-8266-9BCB30F81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227B30-0143-4875-88D1-736F73E0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90571C-491E-4926-8807-F5C4DE17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389C9E-82D7-4734-A71A-814B2A7B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012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BE7B8-B68C-4BC4-92F4-123697E1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E5A9E9-FE3E-4920-A655-D3E756606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1B0498-3FF4-4156-92D8-37FE0F75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F1D0C1-D1A8-4988-A7B9-33765B5B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376CEB-0B77-4B5B-A661-0F3ABAC5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184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7BF3F4-1BB6-49AF-B3FF-2177F4B1B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48D16B-8080-4172-85A6-0353D4C5D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550906-C6C9-4CF1-B001-2B8B3076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4A13A5-3B44-458C-B027-2915F00E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98E05A-87E1-4801-AF4E-C253A162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31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ACCCB87F-9535-4C6F-B2AD-B01C0138D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65" y="-755383"/>
            <a:ext cx="4320210" cy="24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0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pt-BR" dirty="0"/>
              <a:t>Angélica Nishiharo </a:t>
            </a:r>
            <a:r>
              <a:rPr lang="pt-BR" dirty="0" err="1"/>
              <a:t>Kono</a:t>
            </a:r>
            <a:r>
              <a:rPr lang="pt-BR" dirty="0"/>
              <a:t> – RA 21265005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F90184E-6EFE-4E2B-83F1-8BDD36B16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57" b="4793"/>
          <a:stretch/>
        </p:blipFill>
        <p:spPr>
          <a:xfrm>
            <a:off x="10873541" y="6015321"/>
            <a:ext cx="677883" cy="11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05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37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0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15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96C-2646-4BC4-BEC8-429FB897AFAF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4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Angélica Nishiharo </a:t>
            </a:r>
            <a:r>
              <a:rPr lang="pt-BR" dirty="0" err="1"/>
              <a:t>Kono</a:t>
            </a:r>
            <a:r>
              <a:rPr lang="pt-BR" dirty="0"/>
              <a:t> – RA 21265005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8FB430-03CB-40E3-A365-9DFE79B7E68A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11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72D5C28-2367-4756-A8DF-80D093C3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69D4B9-8D2B-49AF-BD1D-E92E49EF4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E4BF81-E5B8-45CE-86DF-23F5F2550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3562D-7228-476B-BCBF-31D476FD898E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412110-C484-481B-8258-82D649DA0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934DB-21B5-4A83-ACFD-843E84FB3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A1D6-13CD-4760-83A5-F525ECB44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29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34FC6-C2EB-4154-8962-A73D041D6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Century" panose="02040604050505020304" pitchFamily="18" charset="0"/>
              </a:rPr>
              <a:t/>
            </a:r>
            <a:br>
              <a:rPr lang="pt-BR" dirty="0">
                <a:latin typeface="Century" panose="02040604050505020304" pitchFamily="18" charset="0"/>
              </a:rPr>
            </a:br>
            <a:r>
              <a:rPr lang="pt-BR" dirty="0">
                <a:latin typeface="Century" panose="02040604050505020304" pitchFamily="18" charset="0"/>
              </a:rPr>
              <a:t/>
            </a:r>
            <a:br>
              <a:rPr lang="pt-BR" dirty="0">
                <a:latin typeface="Century" panose="02040604050505020304" pitchFamily="18" charset="0"/>
              </a:rPr>
            </a:br>
            <a:r>
              <a:rPr lang="pt-BR" dirty="0">
                <a:latin typeface="Century" panose="02040604050505020304" pitchFamily="18" charset="0"/>
              </a:rPr>
              <a:t/>
            </a:r>
            <a:br>
              <a:rPr lang="pt-BR" dirty="0">
                <a:latin typeface="Century" panose="02040604050505020304" pitchFamily="18" charset="0"/>
              </a:rPr>
            </a:br>
            <a:r>
              <a:rPr lang="pt-BR" dirty="0">
                <a:latin typeface="Century" panose="02040604050505020304" pitchFamily="18" charset="0"/>
              </a:rPr>
              <a:t/>
            </a:r>
            <a:br>
              <a:rPr lang="pt-BR" dirty="0">
                <a:latin typeface="Century" panose="02040604050505020304" pitchFamily="18" charset="0"/>
              </a:rPr>
            </a:br>
            <a:r>
              <a:rPr lang="pt-BR" dirty="0">
                <a:latin typeface="Century" panose="02040604050505020304" pitchFamily="18" charset="0"/>
              </a:rPr>
              <a:t/>
            </a:r>
            <a:br>
              <a:rPr lang="pt-BR" dirty="0">
                <a:latin typeface="Century" panose="02040604050505020304" pitchFamily="18" charset="0"/>
              </a:rPr>
            </a:br>
            <a:r>
              <a:rPr lang="pt-BR" sz="8900" dirty="0">
                <a:latin typeface="Century" panose="02040604050505020304" pitchFamily="18" charset="0"/>
              </a:rPr>
              <a:t>Portfólio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9C1295-6A58-40D4-878A-B127348FF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Disciplina: </a:t>
            </a:r>
            <a:r>
              <a:rPr lang="pt-BR" dirty="0" err="1">
                <a:solidFill>
                  <a:schemeClr val="accent4">
                    <a:lumMod val="75000"/>
                  </a:schemeClr>
                </a:solidFill>
              </a:rPr>
              <a:t>visagismo</a:t>
            </a: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 e terapia capilar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Nome: Angélica Nishiharo </a:t>
            </a:r>
            <a:r>
              <a:rPr lang="pt-BR" dirty="0" err="1">
                <a:solidFill>
                  <a:schemeClr val="accent4">
                    <a:lumMod val="75000"/>
                  </a:schemeClr>
                </a:solidFill>
              </a:rPr>
              <a:t>Kono</a:t>
            </a: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    RA: 21265005</a:t>
            </a:r>
          </a:p>
        </p:txBody>
      </p:sp>
    </p:spTree>
    <p:extLst>
      <p:ext uri="{BB962C8B-B14F-4D97-AF65-F5344CB8AC3E}">
        <p14:creationId xmlns:p14="http://schemas.microsoft.com/office/powerpoint/2010/main" val="234901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6BED7-7C19-4055-9A3D-FDE416FC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915916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Grego</a:t>
            </a:r>
          </a:p>
        </p:txBody>
      </p:sp>
      <p:pic>
        <p:nvPicPr>
          <p:cNvPr id="5" name="Espaço Reservado para Conteúdo 4" descr="Uma imagem contendo pessoa, mulher, interior, chão&#10;&#10;Descrição gerada automaticamente">
            <a:extLst>
              <a:ext uri="{FF2B5EF4-FFF2-40B4-BE49-F238E27FC236}">
                <a16:creationId xmlns:a16="http://schemas.microsoft.com/office/drawing/2014/main" id="{E1FC7A2A-A504-429D-BF49-28B9BD4F24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99138"/>
            <a:ext cx="1990622" cy="4096459"/>
          </a:xfrm>
        </p:spPr>
      </p:pic>
      <p:pic>
        <p:nvPicPr>
          <p:cNvPr id="7" name="Imagem 6" descr="Uma imagem contendo interior, pessoa, parede, chão&#10;&#10;Descrição gerada automaticamente">
            <a:extLst>
              <a:ext uri="{FF2B5EF4-FFF2-40B4-BE49-F238E27FC236}">
                <a16:creationId xmlns:a16="http://schemas.microsoft.com/office/drawing/2014/main" id="{A9730A28-508F-4A89-82A4-0E8273D65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57" y="1899138"/>
            <a:ext cx="1990623" cy="4096459"/>
          </a:xfrm>
          <a:prstGeom prst="rect">
            <a:avLst/>
          </a:prstGeom>
        </p:spPr>
      </p:pic>
      <p:pic>
        <p:nvPicPr>
          <p:cNvPr id="9" name="Imagem 8" descr="Uma imagem contendo vestuário, peruca, mulher, olhando&#10;&#10;Descrição gerada automaticamente">
            <a:extLst>
              <a:ext uri="{FF2B5EF4-FFF2-40B4-BE49-F238E27FC236}">
                <a16:creationId xmlns:a16="http://schemas.microsoft.com/office/drawing/2014/main" id="{60B28B1B-0515-4749-A5EE-B330BE41C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08" y="2190285"/>
            <a:ext cx="5391584" cy="336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6BED7-7C19-4055-9A3D-FDE416FC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54" y="1880292"/>
            <a:ext cx="10058400" cy="915916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Grego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t="8391" r="4554" b="28362"/>
          <a:stretch/>
        </p:blipFill>
        <p:spPr>
          <a:xfrm>
            <a:off x="6296298" y="1110343"/>
            <a:ext cx="4154574" cy="389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4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5AB1D-6173-4466-ACEF-5D9AB08F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do coque grego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7CE4-E416-4242-9296-F342B45AE2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Enrolamento com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babyliss</a:t>
            </a:r>
            <a:endParaRPr lang="pt-BR" dirty="0">
              <a:solidFill>
                <a:schemeClr val="tx1"/>
              </a:solidFill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Spray, grampo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         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900" dirty="0">
              <a:solidFill>
                <a:schemeClr val="tx1"/>
              </a:solidFill>
              <a:latin typeface="Century" panose="020406040505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3B2400-FCB9-4892-AAA9-67BAE04E69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Assimétrico      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: Demonstrar sensualidade, dinamismo, feminilidade.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4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52ABE-F910-4B84-924A-08DD0A7B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6580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Tranças em nó</a:t>
            </a:r>
            <a:endParaRPr lang="pt-BR" sz="4400" dirty="0">
              <a:latin typeface="Century" panose="02040604050505020304" pitchFamily="18" charset="0"/>
            </a:endParaRPr>
          </a:p>
        </p:txBody>
      </p:sp>
      <p:pic>
        <p:nvPicPr>
          <p:cNvPr id="5" name="Espaço Reservado para Conteúdo 4" descr="Uma imagem contendo interior, cachorro, pessoa&#10;&#10;Descrição gerada automaticamente">
            <a:extLst>
              <a:ext uri="{FF2B5EF4-FFF2-40B4-BE49-F238E27FC236}">
                <a16:creationId xmlns:a16="http://schemas.microsoft.com/office/drawing/2014/main" id="{38845102-CB99-406C-A717-82438D66E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97" b="7053"/>
          <a:stretch/>
        </p:blipFill>
        <p:spPr>
          <a:xfrm>
            <a:off x="447924" y="1921836"/>
            <a:ext cx="2295277" cy="3582348"/>
          </a:xfrm>
        </p:spPr>
      </p:pic>
      <p:pic>
        <p:nvPicPr>
          <p:cNvPr id="7" name="Imagem 6" descr="Uma imagem contendo interior, cachorro, sentado&#10;&#10;Descrição gerada automaticamente">
            <a:extLst>
              <a:ext uri="{FF2B5EF4-FFF2-40B4-BE49-F238E27FC236}">
                <a16:creationId xmlns:a16="http://schemas.microsoft.com/office/drawing/2014/main" id="{2F1FFE70-EAB0-455C-8D84-8504FD6D4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71" b="4683"/>
          <a:stretch/>
        </p:blipFill>
        <p:spPr>
          <a:xfrm>
            <a:off x="8959607" y="1859485"/>
            <a:ext cx="2436805" cy="3625126"/>
          </a:xfrm>
          <a:prstGeom prst="rect">
            <a:avLst/>
          </a:prstGeom>
        </p:spPr>
      </p:pic>
      <p:pic>
        <p:nvPicPr>
          <p:cNvPr id="9" name="Imagem 8" descr="Uma imagem contendo vestuário, mulher&#10;&#10;Descrição gerada automaticamente">
            <a:extLst>
              <a:ext uri="{FF2B5EF4-FFF2-40B4-BE49-F238E27FC236}">
                <a16:creationId xmlns:a16="http://schemas.microsoft.com/office/drawing/2014/main" id="{94955652-0E60-4F49-B24B-BFFD0E68F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05" y="1859485"/>
            <a:ext cx="4859598" cy="36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52ABE-F910-4B84-924A-08DD0A7B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2420"/>
            <a:ext cx="10058400" cy="826580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Tranças em nó</a:t>
            </a:r>
            <a:endParaRPr lang="pt-BR" sz="4400" dirty="0">
              <a:latin typeface="Century" panose="02040604050505020304" pitchFamily="18" charset="0"/>
            </a:endParaRPr>
          </a:p>
        </p:txBody>
      </p:sp>
      <p:pic>
        <p:nvPicPr>
          <p:cNvPr id="8" name="Espaço Reservado para Conteúdo 7" descr="Uma imagem contendo desenho, invertebrado&#10;&#10;Descrição gerada automaticamente">
            <a:extLst>
              <a:ext uri="{FF2B5EF4-FFF2-40B4-BE49-F238E27FC236}">
                <a16:creationId xmlns:a16="http://schemas.microsoft.com/office/drawing/2014/main" id="{81ABFDA8-1938-4CDC-81DE-2DE4FA36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5" t="5929" r="14300" b="8079"/>
          <a:stretch/>
        </p:blipFill>
        <p:spPr>
          <a:xfrm>
            <a:off x="6732104" y="673390"/>
            <a:ext cx="3379304" cy="5219442"/>
          </a:xfrm>
        </p:spPr>
      </p:pic>
    </p:spTree>
    <p:extLst>
      <p:ext uri="{BB962C8B-B14F-4D97-AF65-F5344CB8AC3E}">
        <p14:creationId xmlns:p14="http://schemas.microsoft.com/office/powerpoint/2010/main" val="3093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703CC-67A1-4C33-832C-C0B01A8E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394977"/>
            <a:ext cx="10058400" cy="1450757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da trança em nó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86C6BD-0EAC-4F84-8667-C887236478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Preparação: Higienização simples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Produtos e acessórios de execução: Elástico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Formato: Oval duplo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Ponto de fixação: No final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Direcionamento: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Textura da forma: Combinada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Textura da cor: Inativada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365610-50E4-43FD-9555-FB47BC8D10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Simetria: Simétrico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Franja: Simétrica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Finalização: Spray em nuvem e pomada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.Acessórios de finalização: Spray e pomada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Objetivo </a:t>
            </a:r>
            <a:r>
              <a:rPr lang="pt-BR" dirty="0" err="1">
                <a:solidFill>
                  <a:schemeClr val="tx1"/>
                </a:solidFill>
              </a:rPr>
              <a:t>Visagista:Expressar</a:t>
            </a:r>
            <a:r>
              <a:rPr lang="pt-BR" dirty="0">
                <a:solidFill>
                  <a:schemeClr val="tx1"/>
                </a:solidFill>
              </a:rPr>
              <a:t> delicadeza e feminilidade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249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D144F-5B11-4129-8743-4BEC0351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Tranças escamas de peixe</a:t>
            </a:r>
            <a:endParaRPr lang="pt-BR" dirty="0"/>
          </a:p>
        </p:txBody>
      </p:sp>
      <p:pic>
        <p:nvPicPr>
          <p:cNvPr id="9" name="Espaço Reservado para Conteúdo 8" descr="Uma imagem contendo interior, gato, bicicleta, sentado&#10;&#10;Descrição gerada automaticamente">
            <a:extLst>
              <a:ext uri="{FF2B5EF4-FFF2-40B4-BE49-F238E27FC236}">
                <a16:creationId xmlns:a16="http://schemas.microsoft.com/office/drawing/2014/main" id="{70F08D9C-F404-4BEE-85C2-B8D5D818E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1" t="-786" r="12906" b="351"/>
          <a:stretch/>
        </p:blipFill>
        <p:spPr>
          <a:xfrm>
            <a:off x="1036320" y="1842867"/>
            <a:ext cx="2053884" cy="4037428"/>
          </a:xfrm>
        </p:spPr>
      </p:pic>
      <p:pic>
        <p:nvPicPr>
          <p:cNvPr id="11" name="Imagem 10" descr="Uma imagem contendo interior, chão, cachorro, parede&#10;&#10;Descrição gerada automaticamente">
            <a:extLst>
              <a:ext uri="{FF2B5EF4-FFF2-40B4-BE49-F238E27FC236}">
                <a16:creationId xmlns:a16="http://schemas.microsoft.com/office/drawing/2014/main" id="{75DC0642-1D48-4857-A0DC-E3A595CED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7"/>
          <a:stretch/>
        </p:blipFill>
        <p:spPr>
          <a:xfrm>
            <a:off x="9101798" y="1842867"/>
            <a:ext cx="2313843" cy="4037428"/>
          </a:xfrm>
          <a:prstGeom prst="rect">
            <a:avLst/>
          </a:prstGeom>
        </p:spPr>
      </p:pic>
      <p:pic>
        <p:nvPicPr>
          <p:cNvPr id="13" name="Imagem 12" descr="Uma imagem contendo pessoa, vestuário, vermelho, parede&#10;&#10;Descrição gerada automaticamente">
            <a:extLst>
              <a:ext uri="{FF2B5EF4-FFF2-40B4-BE49-F238E27FC236}">
                <a16:creationId xmlns:a16="http://schemas.microsoft.com/office/drawing/2014/main" id="{CF0DFE77-E784-430C-98B7-1D308572F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15" y="1737360"/>
            <a:ext cx="2760769" cy="41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D144F-5B11-4129-8743-4BEC0351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78242"/>
            <a:ext cx="10058400" cy="1450757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Tranças escamas</a:t>
            </a:r>
            <a:b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</a:br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 de peixe</a:t>
            </a:r>
            <a:endParaRPr lang="pt-BR" dirty="0"/>
          </a:p>
        </p:txBody>
      </p:sp>
      <p:pic>
        <p:nvPicPr>
          <p:cNvPr id="6" name="Espaço Reservado para Conteúdo 5" descr="Uma imagem contendo animal, invertebrado, artrópode, Branchiopoda&#10;&#10;Descrição gerada automaticamente">
            <a:extLst>
              <a:ext uri="{FF2B5EF4-FFF2-40B4-BE49-F238E27FC236}">
                <a16:creationId xmlns:a16="http://schemas.microsoft.com/office/drawing/2014/main" id="{589E709C-0A83-4136-A8DE-8C378EBD7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9" t="12085" r="14458" b="15770"/>
          <a:stretch/>
        </p:blipFill>
        <p:spPr>
          <a:xfrm>
            <a:off x="7381459" y="729255"/>
            <a:ext cx="3180523" cy="5399489"/>
          </a:xfrm>
        </p:spPr>
      </p:pic>
    </p:spTree>
    <p:extLst>
      <p:ext uri="{BB962C8B-B14F-4D97-AF65-F5344CB8AC3E}">
        <p14:creationId xmlns:p14="http://schemas.microsoft.com/office/powerpoint/2010/main" val="31033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5CEEC-A90E-498F-8725-0FCFBF2E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de trança escama de peixe</a:t>
            </a:r>
            <a:endParaRPr lang="pt-BR" sz="4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FB18A2-4EA4-42DE-89C2-1E7871AD51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Higienização simples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Pente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Oval duplo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Inativada           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00C413-5B30-4651-AFB4-C7E81DBC45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Inativada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Simétrico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Visagista:Demonstrar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feminilidade, dinamismo, fragilidade.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244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1033C-37E0-4DFE-A2D3-35E16FE9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invertida</a:t>
            </a:r>
            <a:endParaRPr lang="pt-BR" dirty="0"/>
          </a:p>
        </p:txBody>
      </p:sp>
      <p:pic>
        <p:nvPicPr>
          <p:cNvPr id="5" name="Espaço Reservado para Conteúdo 4" descr="Uma imagem contendo parede, interior, mesa, objeto&#10;&#10;Descrição gerada automaticamente">
            <a:extLst>
              <a:ext uri="{FF2B5EF4-FFF2-40B4-BE49-F238E27FC236}">
                <a16:creationId xmlns:a16="http://schemas.microsoft.com/office/drawing/2014/main" id="{8326125E-6FF9-4323-9E5D-732DB458C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20240"/>
            <a:ext cx="2843431" cy="3791243"/>
          </a:xfrm>
        </p:spPr>
      </p:pic>
      <p:pic>
        <p:nvPicPr>
          <p:cNvPr id="7" name="Imagem 6" descr="Uma imagem contendo interior, parede, pessoa, chão&#10;&#10;Descrição gerada automaticamente">
            <a:extLst>
              <a:ext uri="{FF2B5EF4-FFF2-40B4-BE49-F238E27FC236}">
                <a16:creationId xmlns:a16="http://schemas.microsoft.com/office/drawing/2014/main" id="{B9559CB2-10C8-4775-8140-DACE548E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75" y="1920240"/>
            <a:ext cx="2880360" cy="3840480"/>
          </a:xfrm>
          <a:prstGeom prst="rect">
            <a:avLst/>
          </a:prstGeom>
        </p:spPr>
      </p:pic>
      <p:pic>
        <p:nvPicPr>
          <p:cNvPr id="9" name="Imagem 8" descr="Uma imagem contendo pessoa, vestuário, peruca, em pé&#10;&#10;Descrição gerada automaticamente">
            <a:extLst>
              <a:ext uri="{FF2B5EF4-FFF2-40B4-BE49-F238E27FC236}">
                <a16:creationId xmlns:a16="http://schemas.microsoft.com/office/drawing/2014/main" id="{B7AC48EB-90D0-45F4-9A3A-A6658484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0000" b="-1426"/>
          <a:stretch/>
        </p:blipFill>
        <p:spPr>
          <a:xfrm>
            <a:off x="4840215" y="1943708"/>
            <a:ext cx="2511570" cy="38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3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68D2A-D18F-4030-AE3D-B11F0038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6000" dirty="0">
                <a:solidFill>
                  <a:srgbClr val="0070C0"/>
                </a:solidFill>
                <a:latin typeface="Century" panose="02040604050505020304" pitchFamily="18" charset="0"/>
              </a:rPr>
              <a:t>Atividades práticas realizadas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1184AE-58FE-40FF-8332-8D00F851F3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Century" panose="02040604050505020304" pitchFamily="18" charset="0"/>
              </a:rPr>
              <a:t>Preparação (</a:t>
            </a:r>
            <a:r>
              <a:rPr lang="pt-BR" dirty="0" err="1">
                <a:latin typeface="Century" panose="02040604050505020304" pitchFamily="18" charset="0"/>
              </a:rPr>
              <a:t>cacheamento</a:t>
            </a:r>
            <a:r>
              <a:rPr lang="pt-BR" dirty="0">
                <a:latin typeface="Century" panose="02040604050505020304" pitchFamily="18" charset="0"/>
              </a:rPr>
              <a:t>)</a:t>
            </a:r>
          </a:p>
          <a:p>
            <a:pPr marL="0" indent="0">
              <a:buNone/>
            </a:pPr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Coque bailarina (</a:t>
            </a:r>
            <a:r>
              <a:rPr lang="pt-BR" dirty="0" err="1">
                <a:latin typeface="Century" panose="02040604050505020304" pitchFamily="18" charset="0"/>
              </a:rPr>
              <a:t>chignon</a:t>
            </a:r>
            <a:r>
              <a:rPr lang="pt-BR" dirty="0">
                <a:latin typeface="Century" panose="02040604050505020304" pitchFamily="18" charset="0"/>
              </a:rPr>
              <a:t> invertido)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Coque banana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Coque grego</a:t>
            </a:r>
          </a:p>
          <a:p>
            <a:endParaRPr lang="pt-BR" dirty="0" smtClean="0">
              <a:latin typeface="Century" panose="02040604050505020304" pitchFamily="18" charset="0"/>
            </a:endParaRPr>
          </a:p>
          <a:p>
            <a:r>
              <a:rPr lang="pt-BR" dirty="0" smtClean="0">
                <a:latin typeface="Century" panose="02040604050505020304" pitchFamily="18" charset="0"/>
              </a:rPr>
              <a:t>Trança em forma de coração</a:t>
            </a:r>
            <a:endParaRPr lang="pt-BR" dirty="0">
              <a:latin typeface="Century" panose="02040604050505020304" pitchFamily="18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01F9C7-F8A4-412A-805F-2D045AADC7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Century" panose="02040604050505020304" pitchFamily="18" charset="0"/>
              </a:rPr>
              <a:t>Traças em nó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Trança escama de peixe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Trança embutida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Trança invertida (saliente)</a:t>
            </a:r>
          </a:p>
          <a:p>
            <a:endParaRPr lang="pt-BR" dirty="0">
              <a:latin typeface="Century" panose="02040604050505020304" pitchFamily="18" charset="0"/>
            </a:endParaRPr>
          </a:p>
          <a:p>
            <a:r>
              <a:rPr lang="pt-BR" dirty="0">
                <a:latin typeface="Century" panose="02040604050505020304" pitchFamily="18" charset="0"/>
              </a:rPr>
              <a:t>Sobreposição</a:t>
            </a:r>
          </a:p>
        </p:txBody>
      </p:sp>
    </p:spTree>
    <p:extLst>
      <p:ext uri="{BB962C8B-B14F-4D97-AF65-F5344CB8AC3E}">
        <p14:creationId xmlns:p14="http://schemas.microsoft.com/office/powerpoint/2010/main" val="41565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1033C-37E0-4DFE-A2D3-35E16FE9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78243"/>
            <a:ext cx="10058400" cy="1450757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invertida</a:t>
            </a:r>
            <a:endParaRPr lang="pt-BR" dirty="0"/>
          </a:p>
        </p:txBody>
      </p:sp>
      <p:pic>
        <p:nvPicPr>
          <p:cNvPr id="8" name="Espaço Reservado para Conteúdo 7" descr="Uma imagem contendo desenho&#10;&#10;Descrição gerada automaticamente">
            <a:extLst>
              <a:ext uri="{FF2B5EF4-FFF2-40B4-BE49-F238E27FC236}">
                <a16:creationId xmlns:a16="http://schemas.microsoft.com/office/drawing/2014/main" id="{D2D9D41A-0D39-405D-B2D7-B6ED7FEDE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7" t="4847" r="13099" b="278"/>
          <a:stretch/>
        </p:blipFill>
        <p:spPr>
          <a:xfrm>
            <a:off x="7447722" y="689114"/>
            <a:ext cx="2941983" cy="5135095"/>
          </a:xfrm>
        </p:spPr>
      </p:pic>
    </p:spTree>
    <p:extLst>
      <p:ext uri="{BB962C8B-B14F-4D97-AF65-F5344CB8AC3E}">
        <p14:creationId xmlns:p14="http://schemas.microsoft.com/office/powerpoint/2010/main" val="258697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882F4-5DC9-4120-B6C9-C22651C7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trança invertida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FE0919-EACD-40AE-B3EE-AF23670B11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Higienização do cabelo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Pente e grampo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Oval duplo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Inativada           </a:t>
            </a:r>
          </a:p>
          <a:p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Inativada                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094395-ABB6-4DB1-B926-3DB84B652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Simétrico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: Demonstrar força, confiança.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76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9D0AB-1569-4033-9C3E-48E28B9E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embutida</a:t>
            </a:r>
            <a:endParaRPr lang="pt-BR" dirty="0"/>
          </a:p>
        </p:txBody>
      </p:sp>
      <p:pic>
        <p:nvPicPr>
          <p:cNvPr id="5" name="Espaço Reservado para Conteúdo 4" descr="Uma imagem contendo parede, interior, mesa, sentado&#10;&#10;Descrição gerada automaticamente">
            <a:extLst>
              <a:ext uri="{FF2B5EF4-FFF2-40B4-BE49-F238E27FC236}">
                <a16:creationId xmlns:a16="http://schemas.microsoft.com/office/drawing/2014/main" id="{F58EEAB1-81EE-43BD-A912-12D6BC81E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" y="1737360"/>
            <a:ext cx="2942873" cy="3923832"/>
          </a:xfrm>
        </p:spPr>
      </p:pic>
      <p:pic>
        <p:nvPicPr>
          <p:cNvPr id="7" name="Imagem 6" descr="Uma imagem contendo interior, parede, pessoa, mesa&#10;&#10;Descrição gerada automaticamente">
            <a:extLst>
              <a:ext uri="{FF2B5EF4-FFF2-40B4-BE49-F238E27FC236}">
                <a16:creationId xmlns:a16="http://schemas.microsoft.com/office/drawing/2014/main" id="{C98E8D11-00B0-4B14-A262-514CB702A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68" y="1711635"/>
            <a:ext cx="2962168" cy="3949557"/>
          </a:xfrm>
          <a:prstGeom prst="rect">
            <a:avLst/>
          </a:prstGeom>
        </p:spPr>
      </p:pic>
      <p:pic>
        <p:nvPicPr>
          <p:cNvPr id="9" name="Imagem 8" descr="Uma imagem contendo pessoa, ao ar livre, vestuário&#10;&#10;Descrição gerada automaticamente">
            <a:extLst>
              <a:ext uri="{FF2B5EF4-FFF2-40B4-BE49-F238E27FC236}">
                <a16:creationId xmlns:a16="http://schemas.microsoft.com/office/drawing/2014/main" id="{ACCE7078-98D4-4578-996D-B8FA5F65F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48" y="1737360"/>
            <a:ext cx="2621104" cy="392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5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9D0AB-1569-4033-9C3E-48E28B9E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12544"/>
            <a:ext cx="10058400" cy="1450757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embutida</a:t>
            </a:r>
            <a:endParaRPr lang="pt-BR" dirty="0"/>
          </a:p>
        </p:txBody>
      </p:sp>
      <p:pic>
        <p:nvPicPr>
          <p:cNvPr id="8" name="Espaço Reservado para Conteúdo 7" descr="Uma imagem contendo desenho&#10;&#10;Descrição gerada automaticamente">
            <a:extLst>
              <a:ext uri="{FF2B5EF4-FFF2-40B4-BE49-F238E27FC236}">
                <a16:creationId xmlns:a16="http://schemas.microsoft.com/office/drawing/2014/main" id="{7E0DA58F-8D46-4A34-9BB1-EACE60DC9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t="5367" r="26148" b="15021"/>
          <a:stretch/>
        </p:blipFill>
        <p:spPr>
          <a:xfrm>
            <a:off x="7169428" y="609599"/>
            <a:ext cx="3140764" cy="5256648"/>
          </a:xfrm>
        </p:spPr>
      </p:pic>
    </p:spTree>
    <p:extLst>
      <p:ext uri="{BB962C8B-B14F-4D97-AF65-F5344CB8AC3E}">
        <p14:creationId xmlns:p14="http://schemas.microsoft.com/office/powerpoint/2010/main" val="19755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882F4-5DC9-4120-B6C9-C22651C7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trança embutida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FE0919-EACD-40AE-B3EE-AF23670B11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Higienização do cabelo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Pente e grampo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Oval duplo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Inativada           </a:t>
            </a:r>
          </a:p>
          <a:p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Inativada                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094395-ABB6-4DB1-B926-3DB84B652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Simétrico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: Demonstrar força, confiança, dinamismo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74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D2147-B3C2-45DD-9DD0-9CC8EA9F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coração</a:t>
            </a:r>
            <a:endParaRPr lang="pt-BR" dirty="0"/>
          </a:p>
        </p:txBody>
      </p:sp>
      <p:pic>
        <p:nvPicPr>
          <p:cNvPr id="6" name="Espaço Reservado para Conteúdo 5" descr="Uma imagem contendo interior, chão, mesa&#10;&#10;Descrição gerada automaticamente">
            <a:extLst>
              <a:ext uri="{FF2B5EF4-FFF2-40B4-BE49-F238E27FC236}">
                <a16:creationId xmlns:a16="http://schemas.microsoft.com/office/drawing/2014/main" id="{AB327277-2439-432F-A670-B395B8DF1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5" y="1843378"/>
            <a:ext cx="2722327" cy="3629770"/>
          </a:xfrm>
        </p:spPr>
      </p:pic>
      <p:pic>
        <p:nvPicPr>
          <p:cNvPr id="8" name="Imagem 7" descr="Uma imagem contendo interior, chão, cachorro, objeto&#10;&#10;Descrição gerada automaticamente">
            <a:extLst>
              <a:ext uri="{FF2B5EF4-FFF2-40B4-BE49-F238E27FC236}">
                <a16:creationId xmlns:a16="http://schemas.microsoft.com/office/drawing/2014/main" id="{27C85F24-31D7-47F8-AE9B-451CDD605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69" y="1737360"/>
            <a:ext cx="2801841" cy="3735788"/>
          </a:xfrm>
          <a:prstGeom prst="rect">
            <a:avLst/>
          </a:prstGeom>
        </p:spPr>
      </p:pic>
      <p:pic>
        <p:nvPicPr>
          <p:cNvPr id="10" name="Imagem 9" descr="Uma imagem contendo ao ar livre, chão, pessoa, grama&#10;&#10;Descrição gerada automaticamente">
            <a:extLst>
              <a:ext uri="{FF2B5EF4-FFF2-40B4-BE49-F238E27FC236}">
                <a16:creationId xmlns:a16="http://schemas.microsoft.com/office/drawing/2014/main" id="{AFB36293-467A-450E-8E97-365CA00B2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44" y="2085759"/>
            <a:ext cx="4717512" cy="31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1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D2147-B3C2-45DD-9DD0-9CC8EA9F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37" y="1978243"/>
            <a:ext cx="10058400" cy="1450757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Trança coração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3" t="5545" r="13443" b="14822"/>
          <a:stretch/>
        </p:blipFill>
        <p:spPr>
          <a:xfrm>
            <a:off x="6740434" y="836022"/>
            <a:ext cx="3336509" cy="45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882F4-5DC9-4120-B6C9-C22651C7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trança coração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FE0919-EACD-40AE-B3EE-AF23670B11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Higienização do cabelo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Pente e grampo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Inativada           </a:t>
            </a:r>
          </a:p>
          <a:p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Inativada                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094395-ABB6-4DB1-B926-3DB84B652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Simétrico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: Demonstrar dinamismo, feminilidade, sensualidade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43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24D93D-4F25-485C-AA92-61897F02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Sobreposição</a:t>
            </a:r>
            <a:endParaRPr lang="pt-BR" dirty="0"/>
          </a:p>
        </p:txBody>
      </p:sp>
      <p:pic>
        <p:nvPicPr>
          <p:cNvPr id="5" name="Espaço Reservado para Conteúdo 4" descr="Uma imagem contendo interior, pessoa, chão&#10;&#10;Descrição gerada automaticamente">
            <a:extLst>
              <a:ext uri="{FF2B5EF4-FFF2-40B4-BE49-F238E27FC236}">
                <a16:creationId xmlns:a16="http://schemas.microsoft.com/office/drawing/2014/main" id="{D99699E9-D257-4DBB-9B94-11F9E8A23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" y="1850291"/>
            <a:ext cx="2896185" cy="3861581"/>
          </a:xfrm>
        </p:spPr>
      </p:pic>
      <p:pic>
        <p:nvPicPr>
          <p:cNvPr id="7" name="Imagem 6" descr="Uma imagem contendo interior, pessoa, chão&#10;&#10;Descrição gerada automaticamente">
            <a:extLst>
              <a:ext uri="{FF2B5EF4-FFF2-40B4-BE49-F238E27FC236}">
                <a16:creationId xmlns:a16="http://schemas.microsoft.com/office/drawing/2014/main" id="{D84E5E66-18CF-474B-B146-24651574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49" y="1850291"/>
            <a:ext cx="2896186" cy="3861582"/>
          </a:xfrm>
          <a:prstGeom prst="rect">
            <a:avLst/>
          </a:prstGeom>
        </p:spPr>
      </p:pic>
      <p:pic>
        <p:nvPicPr>
          <p:cNvPr id="9" name="Imagem 8" descr="Uma imagem contendo pessoa, interior, parede, mulher&#10;&#10;Descrição gerada automaticamente">
            <a:extLst>
              <a:ext uri="{FF2B5EF4-FFF2-40B4-BE49-F238E27FC236}">
                <a16:creationId xmlns:a16="http://schemas.microsoft.com/office/drawing/2014/main" id="{45EB2DD0-A545-4D20-9096-2BF86610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00" y="1737360"/>
            <a:ext cx="2368809" cy="39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5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24D93D-4F25-485C-AA92-61897F02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31" y="1461408"/>
            <a:ext cx="10058400" cy="1450757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Sobreposição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4216" r="15142" b="12212"/>
          <a:stretch/>
        </p:blipFill>
        <p:spPr>
          <a:xfrm>
            <a:off x="6596742" y="645759"/>
            <a:ext cx="3513909" cy="47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7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F6CF81A-2B36-4B2C-8A36-2D080A03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Enrolamentos</a:t>
            </a:r>
          </a:p>
        </p:txBody>
      </p:sp>
      <p:pic>
        <p:nvPicPr>
          <p:cNvPr id="13" name="Espaço Reservado para Conteúdo 7" descr="Uma imagem contendo chão, interior, parede&#10;&#10;Descrição gerada automaticamente">
            <a:extLst>
              <a:ext uri="{FF2B5EF4-FFF2-40B4-BE49-F238E27FC236}">
                <a16:creationId xmlns:a16="http://schemas.microsoft.com/office/drawing/2014/main" id="{693CBE18-9CCF-4091-9160-5B84C7B7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0" r="2" b="21202"/>
          <a:stretch/>
        </p:blipFill>
        <p:spPr>
          <a:xfrm>
            <a:off x="1183017" y="1916318"/>
            <a:ext cx="2376058" cy="3471012"/>
          </a:xfrm>
          <a:prstGeom prst="rect">
            <a:avLst/>
          </a:prstGeom>
        </p:spPr>
      </p:pic>
      <p:pic>
        <p:nvPicPr>
          <p:cNvPr id="10" name="Imagem 9" descr="Uma imagem contendo chão, interior, parede, vestuário&#10;&#10;Descrição gerada automaticamente">
            <a:extLst>
              <a:ext uri="{FF2B5EF4-FFF2-40B4-BE49-F238E27FC236}">
                <a16:creationId xmlns:a16="http://schemas.microsoft.com/office/drawing/2014/main" id="{775354EE-2901-4B5D-B604-1CFCA3AFA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" r="2" b="23243"/>
          <a:stretch/>
        </p:blipFill>
        <p:spPr>
          <a:xfrm>
            <a:off x="3719942" y="1916318"/>
            <a:ext cx="2376057" cy="3471012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8865081-20B8-4776-B634-865CCF59771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51639" y="1845734"/>
            <a:ext cx="4804041" cy="4023360"/>
          </a:xfrm>
        </p:spPr>
        <p:txBody>
          <a:bodyPr>
            <a:noAutofit/>
          </a:bodyPr>
          <a:lstStyle/>
          <a:p>
            <a:r>
              <a:rPr lang="pt-BR" sz="1600" dirty="0"/>
              <a:t>São 4 tipos de técnicas de enrolamento:</a:t>
            </a:r>
          </a:p>
          <a:p>
            <a:r>
              <a:rPr lang="pt-BR" sz="1600" dirty="0"/>
              <a:t>1-Utilizando bobs: Consiste em enrolar todo o comprimento do cabelo no bob e prender.</a:t>
            </a:r>
          </a:p>
          <a:p>
            <a:endParaRPr lang="pt-BR" sz="1600" dirty="0"/>
          </a:p>
          <a:p>
            <a:r>
              <a:rPr lang="pt-BR" sz="1600" dirty="0"/>
              <a:t>2-Enrolar as mechas do cabelo com o dedo e finalizar com um grampo.</a:t>
            </a:r>
          </a:p>
          <a:p>
            <a:endParaRPr lang="pt-BR" sz="1600" dirty="0"/>
          </a:p>
          <a:p>
            <a:r>
              <a:rPr lang="pt-BR" sz="1600" dirty="0"/>
              <a:t>3-Utilizar o </a:t>
            </a:r>
            <a:r>
              <a:rPr lang="pt-BR" sz="1600" dirty="0" err="1"/>
              <a:t>babyliss</a:t>
            </a:r>
            <a:r>
              <a:rPr lang="pt-BR" sz="1600" dirty="0"/>
              <a:t> e finalizar enrolando os cachos, respeitando a curvatura, finalizando com o grampo.</a:t>
            </a:r>
          </a:p>
          <a:p>
            <a:endParaRPr lang="pt-BR" sz="1600" dirty="0"/>
          </a:p>
          <a:p>
            <a:r>
              <a:rPr lang="pt-BR" sz="1600" dirty="0"/>
              <a:t>4-Enrolar as mechas e prender em um pedaço de alumínio, finalizar utilizando a chapinha sobre os alumínios </a:t>
            </a:r>
          </a:p>
        </p:txBody>
      </p:sp>
    </p:spTree>
    <p:extLst>
      <p:ext uri="{BB962C8B-B14F-4D97-AF65-F5344CB8AC3E}">
        <p14:creationId xmlns:p14="http://schemas.microsoft.com/office/powerpoint/2010/main" val="216367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882F4-5DC9-4120-B6C9-C22651C7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sobreposição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FE0919-EACD-40AE-B3EE-AF23670B11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Preparação: Higienização do cabelo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Produtos e acessórios de execução: Pente e grampo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Divisão: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Formato: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Ponto de fixação: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Direcionamento: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forma: Inativada           </a:t>
            </a:r>
          </a:p>
          <a:p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Textura da cor: Inativada                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094395-ABB6-4DB1-B926-3DB84B652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Contraste: Inativada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Estilo: Romântico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Simetria: Simétrico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 Franja: Simétrico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Finalização: Spray em nuvem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Acessórios de finalização: Spray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Objetivo </a:t>
            </a:r>
            <a:r>
              <a:rPr lang="pt-BR" dirty="0" err="1">
                <a:solidFill>
                  <a:schemeClr val="tx1"/>
                </a:solidFill>
                <a:latin typeface="Century" panose="02040604050505020304" pitchFamily="18" charset="0"/>
              </a:rPr>
              <a:t>Visagista</a:t>
            </a:r>
            <a:r>
              <a:rPr lang="pt-BR" dirty="0">
                <a:solidFill>
                  <a:schemeClr val="tx1"/>
                </a:solidFill>
                <a:latin typeface="Century" panose="02040604050505020304" pitchFamily="18" charset="0"/>
              </a:rPr>
              <a:t>: Demonstrar dinamismo, feminilidade, sensualidade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00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AC18-E67E-4036-8F5F-68B29AF7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2"/>
            <a:ext cx="10058400" cy="985606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bailarina ou </a:t>
            </a:r>
            <a:r>
              <a:rPr lang="pt-BR" sz="4400" dirty="0" err="1">
                <a:solidFill>
                  <a:srgbClr val="0070C0"/>
                </a:solidFill>
                <a:latin typeface="Century" panose="02040604050505020304" pitchFamily="18" charset="0"/>
              </a:rPr>
              <a:t>chignon</a:t>
            </a:r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 invertido</a:t>
            </a:r>
          </a:p>
        </p:txBody>
      </p:sp>
      <p:pic>
        <p:nvPicPr>
          <p:cNvPr id="9" name="Imagem 8" descr="Uma imagem contendo pessoa, mulher, interior, peruca&#10;&#10;Descrição gerada automaticamente">
            <a:extLst>
              <a:ext uri="{FF2B5EF4-FFF2-40B4-BE49-F238E27FC236}">
                <a16:creationId xmlns:a16="http://schemas.microsoft.com/office/drawing/2014/main" id="{3F8232CF-1864-47B6-868D-F75F8E3A2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38" y="2023009"/>
            <a:ext cx="5237347" cy="3928010"/>
          </a:xfrm>
          <a:prstGeom prst="rect">
            <a:avLst/>
          </a:prstGeom>
        </p:spPr>
      </p:pic>
      <p:pic>
        <p:nvPicPr>
          <p:cNvPr id="13" name="Espaço Reservado para Conteúdo 12" descr="Uma imagem contendo interior, pessoa, chão, parede&#10;&#10;Descrição gerada automaticamente">
            <a:extLst>
              <a:ext uri="{FF2B5EF4-FFF2-40B4-BE49-F238E27FC236}">
                <a16:creationId xmlns:a16="http://schemas.microsoft.com/office/drawing/2014/main" id="{0CF768C2-3A47-4DCF-AC0B-E3FFCEA9BE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2" y="2023009"/>
            <a:ext cx="1954792" cy="4022725"/>
          </a:xfrm>
        </p:spPr>
      </p:pic>
      <p:pic>
        <p:nvPicPr>
          <p:cNvPr id="15" name="Imagem 14" descr="Uma imagem contendo interior, pessoa, parede, chão&#10;&#10;Descrição gerada automaticamente">
            <a:extLst>
              <a:ext uri="{FF2B5EF4-FFF2-40B4-BE49-F238E27FC236}">
                <a16:creationId xmlns:a16="http://schemas.microsoft.com/office/drawing/2014/main" id="{2036168A-B809-4768-ABE3-426C74E28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08" y="2023009"/>
            <a:ext cx="195479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AC18-E67E-4036-8F5F-68B29AF7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6196"/>
            <a:ext cx="10058400" cy="985606"/>
          </a:xfrm>
        </p:spPr>
        <p:txBody>
          <a:bodyPr>
            <a:normAutofit fontScale="90000"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bailarina ou </a:t>
            </a:r>
            <a:b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</a:br>
            <a:r>
              <a:rPr lang="pt-BR" sz="4400" dirty="0" err="1">
                <a:solidFill>
                  <a:srgbClr val="0070C0"/>
                </a:solidFill>
                <a:latin typeface="Century" panose="02040604050505020304" pitchFamily="18" charset="0"/>
              </a:rPr>
              <a:t>chignon</a:t>
            </a:r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 invertido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B4A2BD-C62B-4B28-8E3E-FFE6BBD681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 t="9082" r="18832" b="21160"/>
          <a:stretch/>
        </p:blipFill>
        <p:spPr>
          <a:xfrm>
            <a:off x="7063409" y="1036982"/>
            <a:ext cx="3604592" cy="478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31236-B232-49CC-899C-C9AE0B04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do coque </a:t>
            </a:r>
            <a:r>
              <a:rPr lang="pt-BR" sz="4400" dirty="0" err="1">
                <a:solidFill>
                  <a:srgbClr val="0070C0"/>
                </a:solidFill>
                <a:latin typeface="Century" panose="02040604050505020304" pitchFamily="18" charset="0"/>
              </a:rPr>
              <a:t>chignon</a:t>
            </a:r>
            <a:endParaRPr lang="pt-BR" sz="4400" dirty="0">
              <a:solidFill>
                <a:srgbClr val="0070C0"/>
              </a:solidFill>
              <a:latin typeface="Century" panose="02040604050505020304" pitchFamily="18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479E60-C092-44BE-844E-04EB52D45B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Preparação: </a:t>
            </a:r>
            <a:r>
              <a:rPr lang="pt-BR" dirty="0" smtClean="0">
                <a:latin typeface="Century" panose="02040604050505020304" pitchFamily="18" charset="0"/>
              </a:rPr>
              <a:t>Higienização, </a:t>
            </a:r>
            <a:r>
              <a:rPr lang="pt-BR" dirty="0">
                <a:latin typeface="Century" panose="02040604050505020304" pitchFamily="18" charset="0"/>
              </a:rPr>
              <a:t>e</a:t>
            </a:r>
            <a:r>
              <a:rPr lang="pt-BR" dirty="0" smtClean="0">
                <a:latin typeface="Century" panose="02040604050505020304" pitchFamily="18" charset="0"/>
              </a:rPr>
              <a:t>riçamento </a:t>
            </a:r>
            <a:r>
              <a:rPr lang="pt-BR" dirty="0">
                <a:latin typeface="Century" panose="02040604050505020304" pitchFamily="18" charset="0"/>
              </a:rPr>
              <a:t>no centro da cabeça para fixação de grampos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Produtos e acessórios de execução: Grampos, elástico, fixador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Divisão</a:t>
            </a:r>
            <a:r>
              <a:rPr lang="pt-BR" dirty="0" smtClean="0">
                <a:latin typeface="Century" panose="02040604050505020304" pitchFamily="18" charset="0"/>
              </a:rPr>
              <a:t>: Não possui</a:t>
            </a:r>
            <a:endParaRPr lang="pt-BR" dirty="0"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Formato: Oval </a:t>
            </a:r>
            <a:r>
              <a:rPr lang="pt-BR" dirty="0" smtClean="0">
                <a:latin typeface="Century" panose="02040604050505020304" pitchFamily="18" charset="0"/>
              </a:rPr>
              <a:t>superior</a:t>
            </a:r>
            <a:endParaRPr lang="pt-BR" dirty="0"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Ponto de fixação: Região </a:t>
            </a:r>
            <a:r>
              <a:rPr lang="pt-BR" dirty="0" err="1">
                <a:latin typeface="Century" panose="02040604050505020304" pitchFamily="18" charset="0"/>
              </a:rPr>
              <a:t>occiptal</a:t>
            </a:r>
            <a:endParaRPr lang="pt-BR" dirty="0"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Direcionamento: Horizontal </a:t>
            </a:r>
            <a:r>
              <a:rPr lang="pt-BR" dirty="0" err="1">
                <a:latin typeface="Century" panose="02040604050505020304" pitchFamily="18" charset="0"/>
              </a:rPr>
              <a:t>antero</a:t>
            </a:r>
            <a:r>
              <a:rPr lang="pt-BR" dirty="0">
                <a:latin typeface="Century" panose="02040604050505020304" pitchFamily="18" charset="0"/>
              </a:rPr>
              <a:t> posterior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Textura da forma: Inativa                          Forma da textura: Inativa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latin typeface="Century" panose="02040604050505020304" pitchFamily="18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9FE16C-714B-4FF1-B1AD-BDF320EEEB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dirty="0"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Textura da cor: Inativa                               Contraste: Inativa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Estilo: Clássico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>
                <a:latin typeface="Century" panose="02040604050505020304" pitchFamily="18" charset="0"/>
              </a:rPr>
              <a:t>Simetria: simétrico                                        </a:t>
            </a:r>
            <a:r>
              <a:rPr lang="pt-BR" dirty="0">
                <a:latin typeface="Century" panose="02040604050505020304" pitchFamily="18" charset="0"/>
              </a:rPr>
              <a:t>Franja: Presa na </a:t>
            </a:r>
            <a:r>
              <a:rPr lang="pt-BR" dirty="0" smtClean="0">
                <a:latin typeface="Century" panose="02040604050505020304" pitchFamily="18" charset="0"/>
              </a:rPr>
              <a:t>região posterior</a:t>
            </a:r>
            <a:endParaRPr lang="pt-BR" dirty="0"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Finalização: Spray em </a:t>
            </a:r>
            <a:r>
              <a:rPr lang="pt-BR" dirty="0" smtClean="0">
                <a:latin typeface="Century" panose="02040604050505020304" pitchFamily="18" charset="0"/>
              </a:rPr>
              <a:t>nuvem, </a:t>
            </a:r>
            <a:r>
              <a:rPr lang="pt-BR" dirty="0">
                <a:latin typeface="Century" panose="02040604050505020304" pitchFamily="18" charset="0"/>
              </a:rPr>
              <a:t>alinhamento com o pente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Acessórios de finalização: </a:t>
            </a:r>
            <a:r>
              <a:rPr lang="pt-BR" dirty="0" smtClean="0">
                <a:latin typeface="Century" panose="02040604050505020304" pitchFamily="18" charset="0"/>
              </a:rPr>
              <a:t>Grampo, fixador</a:t>
            </a:r>
            <a:endParaRPr lang="pt-BR" dirty="0"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Objetivo </a:t>
            </a:r>
            <a:r>
              <a:rPr lang="pt-BR" dirty="0" err="1">
                <a:latin typeface="Century" panose="02040604050505020304" pitchFamily="18" charset="0"/>
              </a:rPr>
              <a:t>visagista</a:t>
            </a:r>
            <a:r>
              <a:rPr lang="pt-BR" dirty="0">
                <a:latin typeface="Century" panose="02040604050505020304" pitchFamily="18" charset="0"/>
              </a:rPr>
              <a:t>: Obter um penteado clássico</a:t>
            </a:r>
            <a:r>
              <a:rPr lang="pt-BR" dirty="0" smtClean="0">
                <a:latin typeface="Century" panose="02040604050505020304" pitchFamily="18" charset="0"/>
              </a:rPr>
              <a:t>, </a:t>
            </a:r>
            <a:r>
              <a:rPr lang="pt-BR" dirty="0">
                <a:latin typeface="Century" panose="02040604050505020304" pitchFamily="18" charset="0"/>
              </a:rPr>
              <a:t>que demonstre </a:t>
            </a:r>
            <a:r>
              <a:rPr lang="pt-BR" dirty="0" smtClean="0">
                <a:latin typeface="Century" panose="02040604050505020304" pitchFamily="18" charset="0"/>
              </a:rPr>
              <a:t>firmeza e comprometimento.</a:t>
            </a:r>
            <a:endParaRPr lang="pt-BR" dirty="0">
              <a:latin typeface="Century" panose="020406040505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108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A4837-C131-4667-90D8-D7677161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9588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Banana</a:t>
            </a:r>
          </a:p>
        </p:txBody>
      </p:sp>
      <p:pic>
        <p:nvPicPr>
          <p:cNvPr id="5" name="Espaço Reservado para Conteúdo 4" descr="Uma imagem contendo interior, chão, sentado&#10;&#10;Descrição gerada automaticamente">
            <a:extLst>
              <a:ext uri="{FF2B5EF4-FFF2-40B4-BE49-F238E27FC236}">
                <a16:creationId xmlns:a16="http://schemas.microsoft.com/office/drawing/2014/main" id="{AC91C17D-FCBD-432D-A35F-068F7849EC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4" y="1910078"/>
            <a:ext cx="1968007" cy="4049920"/>
          </a:xfrm>
        </p:spPr>
      </p:pic>
      <p:pic>
        <p:nvPicPr>
          <p:cNvPr id="7" name="Imagem 6" descr="Uma imagem contendo interior, parede, pessoa, chão&#10;&#10;Descrição gerada automaticamente">
            <a:extLst>
              <a:ext uri="{FF2B5EF4-FFF2-40B4-BE49-F238E27FC236}">
                <a16:creationId xmlns:a16="http://schemas.microsoft.com/office/drawing/2014/main" id="{A521C141-F584-43EF-A150-E1E61EC1E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39" y="1873113"/>
            <a:ext cx="1968007" cy="4049919"/>
          </a:xfrm>
          <a:prstGeom prst="rect">
            <a:avLst/>
          </a:prstGeom>
        </p:spPr>
      </p:pic>
      <p:pic>
        <p:nvPicPr>
          <p:cNvPr id="9" name="Imagem 8" descr="Uma imagem contendo pessoa, parede, vestuário, interior&#10;&#10;Descrição gerada automaticamente">
            <a:extLst>
              <a:ext uri="{FF2B5EF4-FFF2-40B4-BE49-F238E27FC236}">
                <a16:creationId xmlns:a16="http://schemas.microsoft.com/office/drawing/2014/main" id="{A3480D95-E5EC-4D4F-9780-C5B045058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316" y="1891595"/>
            <a:ext cx="3169368" cy="40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A4837-C131-4667-90D8-D7677161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80446"/>
            <a:ext cx="10058400" cy="879588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Coque Banana</a:t>
            </a:r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BA87E3AB-7E85-4EAE-A556-0F7D68119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7" t="11846" r="20000" b="20005"/>
          <a:stretch/>
        </p:blipFill>
        <p:spPr>
          <a:xfrm>
            <a:off x="6705600" y="230281"/>
            <a:ext cx="3893489" cy="5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D55C8-8C12-4391-9098-EBBED013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Century" panose="02040604050505020304" pitchFamily="18" charset="0"/>
              </a:rPr>
              <a:t>Leitura técnica do coque banana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15FEEA-BE03-4ED7-94B5-D7760C6B2D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Preparação: </a:t>
            </a:r>
            <a:r>
              <a:rPr lang="pt-BR" dirty="0" smtClean="0">
                <a:latin typeface="Century" panose="02040604050505020304" pitchFamily="18" charset="0"/>
              </a:rPr>
              <a:t>Higienização, modelagem simples, eriçamento na região de fixar os grampos</a:t>
            </a:r>
            <a:endParaRPr lang="pt-BR" dirty="0"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Produtos e acessórios de execução: Pente, grampos, fixador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Divisão: </a:t>
            </a:r>
            <a:r>
              <a:rPr lang="pt-BR" dirty="0" smtClean="0">
                <a:latin typeface="Century" panose="02040604050505020304" pitchFamily="18" charset="0"/>
              </a:rPr>
              <a:t>não possui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>
                <a:latin typeface="Century" panose="02040604050505020304" pitchFamily="18" charset="0"/>
              </a:rPr>
              <a:t>Formato</a:t>
            </a:r>
            <a:r>
              <a:rPr lang="pt-BR" dirty="0">
                <a:latin typeface="Century" panose="02040604050505020304" pitchFamily="18" charset="0"/>
              </a:rPr>
              <a:t>: Oval duplo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Ponto de fixação: </a:t>
            </a:r>
            <a:r>
              <a:rPr lang="pt-BR" dirty="0" smtClean="0">
                <a:latin typeface="Century" panose="02040604050505020304" pitchFamily="18" charset="0"/>
              </a:rPr>
              <a:t>posterior central</a:t>
            </a:r>
            <a:endParaRPr lang="pt-BR" dirty="0">
              <a:latin typeface="Century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Direcionamento: </a:t>
            </a:r>
            <a:r>
              <a:rPr lang="pt-BR" dirty="0" smtClean="0">
                <a:latin typeface="Century" panose="02040604050505020304" pitchFamily="18" charset="0"/>
              </a:rPr>
              <a:t>Vertical </a:t>
            </a:r>
            <a:r>
              <a:rPr lang="pt-BR" dirty="0" err="1" smtClean="0">
                <a:latin typeface="Century" panose="02040604050505020304" pitchFamily="18" charset="0"/>
              </a:rPr>
              <a:t>anscendente</a:t>
            </a:r>
            <a:r>
              <a:rPr lang="pt-BR" dirty="0" smtClean="0">
                <a:latin typeface="Century" panose="02040604050505020304" pitchFamily="18" charset="0"/>
              </a:rPr>
              <a:t> </a:t>
            </a:r>
            <a:r>
              <a:rPr lang="pt-BR" dirty="0" err="1" smtClean="0">
                <a:latin typeface="Century" panose="02040604050505020304" pitchFamily="18" charset="0"/>
              </a:rPr>
              <a:t>antero</a:t>
            </a:r>
            <a:r>
              <a:rPr lang="pt-BR" smtClean="0">
                <a:latin typeface="Century" panose="02040604050505020304" pitchFamily="18" charset="0"/>
              </a:rPr>
              <a:t> posterior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mtClean="0">
                <a:latin typeface="Century" panose="02040604050505020304" pitchFamily="18" charset="0"/>
              </a:rPr>
              <a:t>Textura </a:t>
            </a:r>
            <a:r>
              <a:rPr lang="pt-BR" dirty="0">
                <a:latin typeface="Century" panose="02040604050505020304" pitchFamily="18" charset="0"/>
              </a:rPr>
              <a:t>da forma: Inativa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D28721-18A6-41C7-BBCB-A38C0E9C28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Forma da textura: Inativa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Textura da cor: Inativa                       Contraste: Inativa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Estilo: Clássico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Simetria: Assimétrico                          Franja: Simétrica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Finalização: Spray em nuvem, alinhamento com o pente.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Acessórios de finalização: Spray e Grampo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Objetivo </a:t>
            </a:r>
            <a:r>
              <a:rPr lang="pt-BR" dirty="0" err="1">
                <a:latin typeface="Century" panose="02040604050505020304" pitchFamily="18" charset="0"/>
              </a:rPr>
              <a:t>Visagista</a:t>
            </a:r>
            <a:r>
              <a:rPr lang="pt-BR" dirty="0">
                <a:latin typeface="Century" panose="02040604050505020304" pitchFamily="18" charset="0"/>
              </a:rPr>
              <a:t>: Demonstrar atitude, dinamismo, independência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132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875</Words>
  <Application>Microsoft Office PowerPoint</Application>
  <PresentationFormat>Widescreen</PresentationFormat>
  <Paragraphs>193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Century</vt:lpstr>
      <vt:lpstr>Retrospectiva</vt:lpstr>
      <vt:lpstr>Personalizar design</vt:lpstr>
      <vt:lpstr>     Portfólio</vt:lpstr>
      <vt:lpstr>Atividades práticas realizadas</vt:lpstr>
      <vt:lpstr>Enrolamentos</vt:lpstr>
      <vt:lpstr>Coque bailarina ou chignon invertido</vt:lpstr>
      <vt:lpstr>Coque bailarina ou  chignon invertido</vt:lpstr>
      <vt:lpstr>Leitura técnica do coque chignon</vt:lpstr>
      <vt:lpstr>Coque Banana</vt:lpstr>
      <vt:lpstr>Coque Banana</vt:lpstr>
      <vt:lpstr>Leitura técnica do coque banana</vt:lpstr>
      <vt:lpstr>Coque Grego</vt:lpstr>
      <vt:lpstr>Coque Grego</vt:lpstr>
      <vt:lpstr>Leitura técnica do coque grego</vt:lpstr>
      <vt:lpstr>Tranças em nó</vt:lpstr>
      <vt:lpstr>Tranças em nó</vt:lpstr>
      <vt:lpstr>Leitura técnica da trança em nó</vt:lpstr>
      <vt:lpstr>Tranças escamas de peixe</vt:lpstr>
      <vt:lpstr>Tranças escamas  de peixe</vt:lpstr>
      <vt:lpstr>Leitura técnica de trança escama de peixe</vt:lpstr>
      <vt:lpstr>Trança invertida</vt:lpstr>
      <vt:lpstr>Trança invertida</vt:lpstr>
      <vt:lpstr>Leitura técnica trança invertida</vt:lpstr>
      <vt:lpstr>Trança embutida</vt:lpstr>
      <vt:lpstr>Trança embutida</vt:lpstr>
      <vt:lpstr>Leitura técnica trança embutida</vt:lpstr>
      <vt:lpstr>Trança coração</vt:lpstr>
      <vt:lpstr>Trança coração</vt:lpstr>
      <vt:lpstr>Leitura técnica trança coração</vt:lpstr>
      <vt:lpstr>Sobreposição</vt:lpstr>
      <vt:lpstr>Sobreposição</vt:lpstr>
      <vt:lpstr>Leitura técnica sobreposição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curso: visagismo e terapia capilar  Portifólio</dc:title>
  <dc:creator>Nishiharo</dc:creator>
  <cp:lastModifiedBy>LABORATORIO 211</cp:lastModifiedBy>
  <cp:revision>40</cp:revision>
  <dcterms:created xsi:type="dcterms:W3CDTF">2019-05-14T21:35:23Z</dcterms:created>
  <dcterms:modified xsi:type="dcterms:W3CDTF">2019-05-15T12:38:06Z</dcterms:modified>
</cp:coreProperties>
</file>